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p:cViewPr>
        <p:scale>
          <a:sx n="95" d="100"/>
          <a:sy n="95" d="100"/>
        </p:scale>
        <p:origin x="-64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7104630-D04D-4DFE-BBA0-B55B8DBB2DD2}" type="datetimeFigureOut">
              <a:rPr lang="fr-FR" smtClean="0"/>
              <a:t>14/06/2022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91012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104630-D04D-4DFE-BBA0-B55B8DBB2DD2}" type="datetimeFigureOut">
              <a:rPr lang="fr-FR" smtClean="0"/>
              <a:t>14/06/2022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136681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104630-D04D-4DFE-BBA0-B55B8DBB2DD2}" type="datetimeFigureOut">
              <a:rPr lang="fr-FR" smtClean="0"/>
              <a:t>14/06/2022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287064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104630-D04D-4DFE-BBA0-B55B8DBB2DD2}" type="datetimeFigureOut">
              <a:rPr lang="fr-FR" smtClean="0"/>
              <a:t>14/06/2022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365794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7104630-D04D-4DFE-BBA0-B55B8DBB2DD2}" type="datetimeFigureOut">
              <a:rPr lang="fr-FR" smtClean="0"/>
              <a:t>14/06/2022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222825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7104630-D04D-4DFE-BBA0-B55B8DBB2DD2}" type="datetimeFigureOut">
              <a:rPr lang="fr-FR" smtClean="0"/>
              <a:t>14/06/2022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13750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7104630-D04D-4DFE-BBA0-B55B8DBB2DD2}" type="datetimeFigureOut">
              <a:rPr lang="fr-FR" smtClean="0"/>
              <a:t>14/06/2022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3305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7104630-D04D-4DFE-BBA0-B55B8DBB2DD2}" type="datetimeFigureOut">
              <a:rPr lang="fr-FR" smtClean="0"/>
              <a:t>14/06/2022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281764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104630-D04D-4DFE-BBA0-B55B8DBB2DD2}" type="datetimeFigureOut">
              <a:rPr lang="fr-FR" smtClean="0"/>
              <a:t>14/06/2022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22308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7104630-D04D-4DFE-BBA0-B55B8DBB2DD2}" type="datetimeFigureOut">
              <a:rPr lang="fr-FR" smtClean="0"/>
              <a:t>14/06/2022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110878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7104630-D04D-4DFE-BBA0-B55B8DBB2DD2}" type="datetimeFigureOut">
              <a:rPr lang="fr-FR" smtClean="0"/>
              <a:t>14/06/2022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B06096-0CEA-424F-BFD9-C368B07560F6}" type="slidenum">
              <a:rPr lang="fr-FR" smtClean="0"/>
              <a:t>‹N°›</a:t>
            </a:fld>
            <a:endParaRPr lang="fr-FR"/>
          </a:p>
        </p:txBody>
      </p:sp>
    </p:spTree>
    <p:extLst>
      <p:ext uri="{BB962C8B-B14F-4D97-AF65-F5344CB8AC3E}">
        <p14:creationId xmlns:p14="http://schemas.microsoft.com/office/powerpoint/2010/main" val="234661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04630-D04D-4DFE-BBA0-B55B8DBB2DD2}" type="datetimeFigureOut">
              <a:rPr lang="fr-FR" smtClean="0"/>
              <a:t>14/06/2022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06096-0CEA-424F-BFD9-C368B07560F6}" type="slidenum">
              <a:rPr lang="fr-FR" smtClean="0"/>
              <a:t>‹N°›</a:t>
            </a:fld>
            <a:endParaRPr lang="fr-FR"/>
          </a:p>
        </p:txBody>
      </p:sp>
    </p:spTree>
    <p:extLst>
      <p:ext uri="{BB962C8B-B14F-4D97-AF65-F5344CB8AC3E}">
        <p14:creationId xmlns:p14="http://schemas.microsoft.com/office/powerpoint/2010/main" val="39507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cptechnologie@orange.f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p:cNvGraphicFramePr>
            <a:graphicFrameLocks noGrp="1"/>
          </p:cNvGraphicFramePr>
          <p:nvPr>
            <p:extLst>
              <p:ext uri="{D42A27DB-BD31-4B8C-83A1-F6EECF244321}">
                <p14:modId xmlns:p14="http://schemas.microsoft.com/office/powerpoint/2010/main" val="864531621"/>
              </p:ext>
            </p:extLst>
          </p:nvPr>
        </p:nvGraphicFramePr>
        <p:xfrm>
          <a:off x="5856883" y="116632"/>
          <a:ext cx="3255602" cy="1323340"/>
        </p:xfrm>
        <a:graphic>
          <a:graphicData uri="http://schemas.openxmlformats.org/drawingml/2006/table">
            <a:tbl>
              <a:tblPr firstRow="1" bandRow="1">
                <a:tableStyleId>{5940675A-B579-460E-94D1-54222C63F5DA}</a:tableStyleId>
              </a:tblPr>
              <a:tblGrid>
                <a:gridCol w="1645945"/>
                <a:gridCol w="1609657"/>
              </a:tblGrid>
              <a:tr h="266260">
                <a:tc>
                  <a:txBody>
                    <a:bodyPr/>
                    <a:lstStyle/>
                    <a:p>
                      <a:pPr algn="ctr"/>
                      <a:r>
                        <a:rPr lang="fr-FR" sz="1400" b="1" dirty="0" smtClean="0"/>
                        <a:t>FICHE PRODUIT</a:t>
                      </a:r>
                      <a:endParaRPr lang="fr-FR" sz="1400" b="1" dirty="0"/>
                    </a:p>
                  </a:txBody>
                  <a:tcPr marL="87885" marR="87885" marT="43942" marB="43942" anchor="ctr">
                    <a:solidFill>
                      <a:schemeClr val="bg1">
                        <a:lumMod val="75000"/>
                      </a:schemeClr>
                    </a:solidFill>
                  </a:tcPr>
                </a:tc>
                <a:tc>
                  <a:txBody>
                    <a:bodyPr/>
                    <a:lstStyle/>
                    <a:p>
                      <a:r>
                        <a:rPr lang="fr-FR" sz="1400" b="1" dirty="0" smtClean="0"/>
                        <a:t>N° 41</a:t>
                      </a:r>
                      <a:endParaRPr lang="fr-FR" sz="1400" b="1" dirty="0"/>
                    </a:p>
                  </a:txBody>
                  <a:tcPr marL="87885" marR="87885" marT="43942" marB="43942" anchor="ctr">
                    <a:solidFill>
                      <a:schemeClr val="bg1">
                        <a:lumMod val="75000"/>
                      </a:schemeClr>
                    </a:solidFill>
                  </a:tcPr>
                </a:tc>
              </a:tr>
              <a:tr h="216000">
                <a:tc gridSpan="2">
                  <a:txBody>
                    <a:bodyPr/>
                    <a:lstStyle/>
                    <a:p>
                      <a:pPr algn="ctr"/>
                      <a:r>
                        <a:rPr lang="fr-FR" sz="1100" b="1" dirty="0" smtClean="0">
                          <a:solidFill>
                            <a:schemeClr val="tx1"/>
                          </a:solidFill>
                        </a:rPr>
                        <a:t>TARIF PRODUIT</a:t>
                      </a:r>
                      <a:r>
                        <a:rPr lang="fr-FR" sz="1100" b="1" baseline="0" dirty="0" smtClean="0">
                          <a:solidFill>
                            <a:schemeClr val="tx1"/>
                          </a:solidFill>
                        </a:rPr>
                        <a:t> EN € HT au départ usine</a:t>
                      </a:r>
                      <a:endParaRPr lang="fr-FR" sz="1100" b="1" dirty="0">
                        <a:solidFill>
                          <a:schemeClr val="tx1"/>
                        </a:solidFill>
                      </a:endParaRPr>
                    </a:p>
                  </a:txBody>
                  <a:tcPr marL="87885" marR="87885" marT="43942" marB="43942" anchor="ctr">
                    <a:solidFill>
                      <a:schemeClr val="bg1">
                        <a:lumMod val="75000"/>
                      </a:schemeClr>
                    </a:solidFill>
                  </a:tcPr>
                </a:tc>
                <a:tc hMerge="1">
                  <a:txBody>
                    <a:bodyPr/>
                    <a:lstStyle/>
                    <a:p>
                      <a:endParaRPr lang="fr-FR"/>
                    </a:p>
                  </a:txBody>
                  <a:tcPr/>
                </a:tc>
              </a:tr>
              <a:tr h="216000">
                <a:tc>
                  <a:txBody>
                    <a:bodyPr/>
                    <a:lstStyle/>
                    <a:p>
                      <a:pPr algn="r"/>
                      <a:r>
                        <a:rPr lang="fr-FR" sz="1100" b="1" dirty="0" smtClean="0"/>
                        <a:t>en l’état</a:t>
                      </a:r>
                      <a:endParaRPr lang="fr-FR" sz="1100" b="1" dirty="0"/>
                    </a:p>
                  </a:txBody>
                  <a:tcPr marL="87885" marR="87885" marT="43942" marB="43942" anchor="ctr">
                    <a:solidFill>
                      <a:schemeClr val="bg1">
                        <a:lumMod val="75000"/>
                      </a:schemeClr>
                    </a:solidFill>
                  </a:tcPr>
                </a:tc>
                <a:tc>
                  <a:txBody>
                    <a:bodyPr/>
                    <a:lstStyle/>
                    <a:p>
                      <a:endParaRPr lang="fr-FR" sz="1100" b="1" dirty="0"/>
                    </a:p>
                  </a:txBody>
                  <a:tcPr marL="87885" marR="87885" marT="43942" marB="43942" anchor="ctr"/>
                </a:tc>
              </a:tr>
              <a:tr h="216000">
                <a:tc>
                  <a:txBody>
                    <a:bodyPr/>
                    <a:lstStyle/>
                    <a:p>
                      <a:pPr algn="r"/>
                      <a:r>
                        <a:rPr lang="fr-FR" sz="1100" b="1" baseline="0" dirty="0" smtClean="0"/>
                        <a:t>révisé et garanti 6 mois</a:t>
                      </a:r>
                      <a:endParaRPr lang="fr-FR" sz="1100" b="1" dirty="0"/>
                    </a:p>
                  </a:txBody>
                  <a:tcPr marL="87885" marR="87885" marT="43942" marB="43942" anchor="ctr">
                    <a:solidFill>
                      <a:schemeClr val="bg1">
                        <a:lumMod val="75000"/>
                      </a:schemeClr>
                    </a:solidFill>
                  </a:tcPr>
                </a:tc>
                <a:tc>
                  <a:txBody>
                    <a:bodyPr/>
                    <a:lstStyle/>
                    <a:p>
                      <a:endParaRPr lang="fr-FR" sz="1100" b="1" dirty="0"/>
                    </a:p>
                  </a:txBody>
                  <a:tcPr marL="87885" marR="87885" marT="43942" marB="43942" anchor="ctr"/>
                </a:tc>
              </a:tr>
              <a:tr h="216000">
                <a:tc>
                  <a:txBody>
                    <a:bodyPr/>
                    <a:lstStyle/>
                    <a:p>
                      <a:pPr algn="r"/>
                      <a:r>
                        <a:rPr lang="fr-FR" sz="1100" b="1" dirty="0" smtClean="0"/>
                        <a:t>rénové et </a:t>
                      </a:r>
                      <a:r>
                        <a:rPr lang="fr-FR" sz="1100" b="1" smtClean="0"/>
                        <a:t>garanti </a:t>
                      </a:r>
                      <a:r>
                        <a:rPr lang="fr-FR" sz="1100" b="1" smtClean="0"/>
                        <a:t>1 an</a:t>
                      </a:r>
                      <a:endParaRPr lang="fr-FR" sz="1100" b="1" dirty="0"/>
                    </a:p>
                  </a:txBody>
                  <a:tcPr marL="87885" marR="87885" marT="43942" marB="43942" anchor="ctr">
                    <a:solidFill>
                      <a:schemeClr val="bg1">
                        <a:lumMod val="75000"/>
                      </a:schemeClr>
                    </a:solidFill>
                  </a:tcPr>
                </a:tc>
                <a:tc>
                  <a:txBody>
                    <a:bodyPr/>
                    <a:lstStyle/>
                    <a:p>
                      <a:r>
                        <a:rPr lang="fr-FR" sz="1100" b="1" dirty="0" smtClean="0"/>
                        <a:t>43</a:t>
                      </a:r>
                      <a:r>
                        <a:rPr lang="fr-FR" sz="1100" b="1" baseline="0" dirty="0" smtClean="0"/>
                        <a:t> 500 €</a:t>
                      </a:r>
                      <a:endParaRPr lang="fr-FR" sz="1100" b="1" dirty="0"/>
                    </a:p>
                  </a:txBody>
                  <a:tcPr marL="87885" marR="87885" marT="43942" marB="43942" anchor="ct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76213356"/>
              </p:ext>
            </p:extLst>
          </p:nvPr>
        </p:nvGraphicFramePr>
        <p:xfrm>
          <a:off x="89011" y="1556792"/>
          <a:ext cx="9054989" cy="4119880"/>
        </p:xfrm>
        <a:graphic>
          <a:graphicData uri="http://schemas.openxmlformats.org/drawingml/2006/table">
            <a:tbl>
              <a:tblPr firstRow="1" bandRow="1">
                <a:tableStyleId>{5940675A-B579-460E-94D1-54222C63F5DA}</a:tableStyleId>
              </a:tblPr>
              <a:tblGrid>
                <a:gridCol w="1098613"/>
                <a:gridCol w="2497284"/>
                <a:gridCol w="2729546"/>
                <a:gridCol w="2729546"/>
              </a:tblGrid>
              <a:tr h="288000">
                <a:tc>
                  <a:txBody>
                    <a:bodyPr/>
                    <a:lstStyle/>
                    <a:p>
                      <a:pPr algn="ctr"/>
                      <a:r>
                        <a:rPr lang="fr-FR" sz="1200" b="1" dirty="0" smtClean="0"/>
                        <a:t>DESCRIPTION</a:t>
                      </a:r>
                      <a:endParaRPr lang="fr-FR" sz="1200" b="1" dirty="0"/>
                    </a:p>
                  </a:txBody>
                  <a:tcPr anchor="ctr">
                    <a:solidFill>
                      <a:schemeClr val="bg1">
                        <a:lumMod val="75000"/>
                      </a:schemeClr>
                    </a:solidFill>
                  </a:tcPr>
                </a:tc>
                <a:tc gridSpan="3">
                  <a:txBody>
                    <a:bodyPr/>
                    <a:lstStyle/>
                    <a:p>
                      <a:r>
                        <a:rPr lang="fr-FR" sz="1400" kern="1200" dirty="0" smtClean="0">
                          <a:solidFill>
                            <a:schemeClr val="tx1"/>
                          </a:solidFill>
                          <a:effectLst/>
                          <a:latin typeface="+mn-lt"/>
                          <a:ea typeface="+mn-ea"/>
                          <a:cs typeface="+mn-cs"/>
                        </a:rPr>
                        <a:t>ROBOT CARTÉSIEN DE PALETTISATION SEMI-AUTO </a:t>
                      </a:r>
                      <a:endParaRPr lang="fr-FR" sz="1400" b="1" dirty="0"/>
                    </a:p>
                  </a:txBody>
                  <a:tcPr anchor="ctr"/>
                </a:tc>
                <a:tc hMerge="1">
                  <a:txBody>
                    <a:bodyPr/>
                    <a:lstStyle/>
                    <a:p>
                      <a:endParaRPr lang="fr-FR" sz="1400" b="1" dirty="0"/>
                    </a:p>
                  </a:txBody>
                  <a:tcPr anchor="ctr"/>
                </a:tc>
                <a:tc hMerge="1">
                  <a:txBody>
                    <a:bodyPr/>
                    <a:lstStyle/>
                    <a:p>
                      <a:endParaRPr lang="fr-FR" sz="1400" b="1" dirty="0"/>
                    </a:p>
                  </a:txBody>
                  <a:tcPr anchor="ctr"/>
                </a:tc>
              </a:tr>
              <a:tr h="370840">
                <a:tc>
                  <a:txBody>
                    <a:bodyPr/>
                    <a:lstStyle/>
                    <a:p>
                      <a:pPr algn="ctr"/>
                      <a:r>
                        <a:rPr lang="fr-FR" sz="1200" b="1" dirty="0" smtClean="0"/>
                        <a:t>MARQUE</a:t>
                      </a:r>
                      <a:endParaRPr lang="fr-FR" sz="1200" b="1" dirty="0"/>
                    </a:p>
                  </a:txBody>
                  <a:tcPr anchor="ctr">
                    <a:solidFill>
                      <a:schemeClr val="bg1">
                        <a:lumMod val="75000"/>
                      </a:schemeClr>
                    </a:solidFill>
                  </a:tcPr>
                </a:tc>
                <a:tc>
                  <a:txBody>
                    <a:bodyPr/>
                    <a:lstStyle/>
                    <a:p>
                      <a:r>
                        <a:rPr lang="fr-FR" sz="1400" b="1" dirty="0" smtClean="0"/>
                        <a:t>SAVOYE</a:t>
                      </a:r>
                      <a:endParaRPr lang="fr-FR" sz="1400" b="1" dirty="0"/>
                    </a:p>
                  </a:txBody>
                  <a:tcPr anchor="ctr"/>
                </a:tc>
                <a:tc>
                  <a:txBody>
                    <a:bodyPr/>
                    <a:lstStyle/>
                    <a:p>
                      <a:r>
                        <a:rPr lang="fr-FR" sz="1400" b="1" dirty="0" smtClean="0"/>
                        <a:t>TYPE : P 822</a:t>
                      </a:r>
                      <a:endParaRPr lang="fr-FR" sz="1400" b="1" dirty="0"/>
                    </a:p>
                  </a:txBody>
                  <a:tcPr anchor="ctr"/>
                </a:tc>
                <a:tc>
                  <a:txBody>
                    <a:bodyPr/>
                    <a:lstStyle/>
                    <a:p>
                      <a:r>
                        <a:rPr lang="fr-FR" sz="1400" b="1" dirty="0" smtClean="0"/>
                        <a:t>Année : 2003</a:t>
                      </a:r>
                      <a:endParaRPr lang="fr-FR" sz="1400" b="1" dirty="0"/>
                    </a:p>
                  </a:txBody>
                  <a:tcPr anchor="ctr"/>
                </a:tc>
              </a:tr>
              <a:tr h="370840">
                <a:tc gridSpan="4">
                  <a:txBody>
                    <a:bodyPr/>
                    <a:lstStyle/>
                    <a:p>
                      <a:pPr lvl="0"/>
                      <a:r>
                        <a:rPr lang="fr-FR" sz="1100" kern="1200" dirty="0" smtClean="0">
                          <a:solidFill>
                            <a:schemeClr val="tx1"/>
                          </a:solidFill>
                          <a:effectLst/>
                          <a:latin typeface="+mn-lt"/>
                          <a:ea typeface="+mn-ea"/>
                          <a:cs typeface="+mn-cs"/>
                        </a:rPr>
                        <a:t>Un robot cartésien, prenant les sacs 25kg sur un convoyeur central et constitue des palettes alternativement de part et d'autre de ces convoyeurs. L'ensemble forme une cellule monobloc, incluant les convoyeurs de mise en référence des caisses et la protection du personnel.</a:t>
                      </a:r>
                    </a:p>
                    <a:p>
                      <a:pPr lvl="0"/>
                      <a:r>
                        <a:rPr lang="fr-FR" sz="1100" kern="1200" dirty="0" smtClean="0">
                          <a:solidFill>
                            <a:schemeClr val="tx1"/>
                          </a:solidFill>
                          <a:effectLst/>
                          <a:latin typeface="+mn-lt"/>
                          <a:ea typeface="+mn-ea"/>
                          <a:cs typeface="+mn-cs"/>
                        </a:rPr>
                        <a:t>Le principe des deux palettes en alternance permet le changement de palette sans arrêt de la palettisation. Le piétement assure la mise en référence des palettes avec détection de leur présence et de </a:t>
                      </a:r>
                      <a:r>
                        <a:rPr lang="en-US" sz="1100" kern="1200" dirty="0" err="1" smtClean="0">
                          <a:solidFill>
                            <a:schemeClr val="tx1"/>
                          </a:solidFill>
                          <a:effectLst/>
                          <a:latin typeface="+mn-lt"/>
                          <a:ea typeface="+mn-ea"/>
                          <a:cs typeface="+mn-cs"/>
                        </a:rPr>
                        <a:t>leur</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chargement</a:t>
                      </a:r>
                      <a:r>
                        <a:rPr lang="en-US" sz="1100" kern="1200" dirty="0" smtClean="0">
                          <a:solidFill>
                            <a:schemeClr val="tx1"/>
                          </a:solidFill>
                          <a:effectLst/>
                          <a:latin typeface="+mn-lt"/>
                          <a:ea typeface="+mn-ea"/>
                          <a:cs typeface="+mn-cs"/>
                        </a:rPr>
                        <a:t>.</a:t>
                      </a:r>
                      <a:endParaRPr lang="fr-FR" sz="1100" kern="1200" dirty="0" smtClean="0">
                        <a:solidFill>
                          <a:schemeClr val="tx1"/>
                        </a:solidFill>
                        <a:effectLst/>
                        <a:latin typeface="+mn-lt"/>
                        <a:ea typeface="+mn-ea"/>
                        <a:cs typeface="+mn-cs"/>
                      </a:endParaRPr>
                    </a:p>
                    <a:p>
                      <a:pPr lvl="0"/>
                      <a:r>
                        <a:rPr lang="fr-FR" sz="1100" kern="1200" dirty="0" smtClean="0">
                          <a:solidFill>
                            <a:schemeClr val="tx1"/>
                          </a:solidFill>
                          <a:effectLst/>
                          <a:latin typeface="+mn-lt"/>
                          <a:ea typeface="+mn-ea"/>
                          <a:cs typeface="+mn-cs"/>
                        </a:rPr>
                        <a:t>Un convoyeurs à rouleaux commandés assure  l'arrivée  des  sacs et leur mise en référence sur trois rangs. Des cellules assureront la détection de leur présence de leur nombre.</a:t>
                      </a:r>
                    </a:p>
                    <a:p>
                      <a:pPr lvl="0"/>
                      <a:r>
                        <a:rPr lang="fr-FR" sz="1100" kern="1200" dirty="0" smtClean="0">
                          <a:solidFill>
                            <a:schemeClr val="tx1"/>
                          </a:solidFill>
                          <a:effectLst/>
                          <a:latin typeface="+mn-lt"/>
                          <a:ea typeface="+mn-ea"/>
                          <a:cs typeface="+mn-cs"/>
                        </a:rPr>
                        <a:t>Les guidages sont faits par des ensembles douilles à billes et arbres rectifiés. </a:t>
                      </a:r>
                      <a:r>
                        <a:rPr lang="en-US" sz="1100" kern="1200" dirty="0" smtClean="0">
                          <a:solidFill>
                            <a:schemeClr val="tx1"/>
                          </a:solidFill>
                          <a:effectLst/>
                          <a:latin typeface="+mn-lt"/>
                          <a:ea typeface="+mn-ea"/>
                          <a:cs typeface="+mn-cs"/>
                        </a:rPr>
                        <a:t>Les </a:t>
                      </a:r>
                      <a:r>
                        <a:rPr lang="en-US" sz="1100" kern="1200" dirty="0" err="1" smtClean="0">
                          <a:solidFill>
                            <a:schemeClr val="tx1"/>
                          </a:solidFill>
                          <a:effectLst/>
                          <a:latin typeface="+mn-lt"/>
                          <a:ea typeface="+mn-ea"/>
                          <a:cs typeface="+mn-cs"/>
                        </a:rPr>
                        <a:t>mouvements</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sont</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transmis</a:t>
                      </a:r>
                      <a:r>
                        <a:rPr lang="en-US" sz="1100" kern="1200" dirty="0" smtClean="0">
                          <a:solidFill>
                            <a:schemeClr val="tx1"/>
                          </a:solidFill>
                          <a:effectLst/>
                          <a:latin typeface="+mn-lt"/>
                          <a:ea typeface="+mn-ea"/>
                          <a:cs typeface="+mn-cs"/>
                        </a:rPr>
                        <a:t> par des </a:t>
                      </a:r>
                      <a:r>
                        <a:rPr lang="en-US" sz="1100" kern="1200" dirty="0" err="1" smtClean="0">
                          <a:solidFill>
                            <a:schemeClr val="tx1"/>
                          </a:solidFill>
                          <a:effectLst/>
                          <a:latin typeface="+mn-lt"/>
                          <a:ea typeface="+mn-ea"/>
                          <a:cs typeface="+mn-cs"/>
                        </a:rPr>
                        <a:t>courroies</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crantées</a:t>
                      </a:r>
                      <a:r>
                        <a:rPr lang="en-US" sz="1100" kern="1200" dirty="0" smtClean="0">
                          <a:solidFill>
                            <a:schemeClr val="tx1"/>
                          </a:solidFill>
                          <a:effectLst/>
                          <a:latin typeface="+mn-lt"/>
                          <a:ea typeface="+mn-ea"/>
                          <a:cs typeface="+mn-cs"/>
                        </a:rPr>
                        <a:t>.</a:t>
                      </a:r>
                      <a:endParaRPr lang="fr-FR" sz="1100" kern="1200" dirty="0" smtClean="0">
                        <a:solidFill>
                          <a:schemeClr val="tx1"/>
                        </a:solidFill>
                        <a:effectLst/>
                        <a:latin typeface="+mn-lt"/>
                        <a:ea typeface="+mn-ea"/>
                        <a:cs typeface="+mn-cs"/>
                      </a:endParaRPr>
                    </a:p>
                    <a:p>
                      <a:pPr lvl="0"/>
                      <a:r>
                        <a:rPr lang="fr-FR" sz="1100" kern="1200" dirty="0" smtClean="0">
                          <a:solidFill>
                            <a:schemeClr val="tx1"/>
                          </a:solidFill>
                          <a:effectLst/>
                          <a:latin typeface="+mn-lt"/>
                          <a:ea typeface="+mn-ea"/>
                          <a:cs typeface="+mn-cs"/>
                        </a:rPr>
                        <a:t>Les motorisations sont obtenues par des moteurs à courant continu alimentés par des variateurs et commandés par des '' cartes axes ''.</a:t>
                      </a:r>
                    </a:p>
                    <a:p>
                      <a:pPr lvl="0"/>
                      <a:r>
                        <a:rPr lang="fr-FR" sz="1100" kern="1200" dirty="0" smtClean="0">
                          <a:solidFill>
                            <a:schemeClr val="tx1"/>
                          </a:solidFill>
                          <a:effectLst/>
                          <a:latin typeface="+mn-lt"/>
                          <a:ea typeface="+mn-ea"/>
                          <a:cs typeface="+mn-cs"/>
                        </a:rPr>
                        <a:t>Le bâti est exécuté en acier mécano-soudé peint.</a:t>
                      </a:r>
                    </a:p>
                    <a:p>
                      <a:r>
                        <a:rPr lang="fr-FR" sz="1100" kern="1200" dirty="0" smtClean="0">
                          <a:solidFill>
                            <a:schemeClr val="tx1"/>
                          </a:solidFill>
                          <a:effectLst/>
                          <a:latin typeface="+mn-lt"/>
                          <a:ea typeface="+mn-ea"/>
                          <a:cs typeface="+mn-cs"/>
                        </a:rPr>
                        <a:t>La partie mobile du robot est exécutée en alliage d'aluminium avec oxydation anodique et coloration dans la masse.</a:t>
                      </a:r>
                    </a:p>
                    <a:p>
                      <a:pPr lvl="0"/>
                      <a:r>
                        <a:rPr lang="fr-FR" sz="1100" kern="1200" dirty="0" smtClean="0">
                          <a:solidFill>
                            <a:schemeClr val="tx1"/>
                          </a:solidFill>
                          <a:effectLst/>
                          <a:latin typeface="+mn-lt"/>
                          <a:ea typeface="+mn-ea"/>
                          <a:cs typeface="+mn-cs"/>
                        </a:rPr>
                        <a:t>L'armoire de commande, située sur le côté gauche 1800x1600x400, est solidaire de l'ensemble. Elle contient tous les  éléments électriques et électroniques nécessaires au fonctionnement du palettiseur, refaite à neuf aux normes CE.</a:t>
                      </a:r>
                    </a:p>
                    <a:p>
                      <a:r>
                        <a:rPr lang="fr-FR"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SÉCURITÉS :</a:t>
                      </a:r>
                      <a:endParaRPr lang="fr-FR" sz="1100" kern="1200" dirty="0" smtClean="0">
                        <a:solidFill>
                          <a:schemeClr val="tx1"/>
                        </a:solidFill>
                        <a:effectLst/>
                        <a:latin typeface="+mn-lt"/>
                        <a:ea typeface="+mn-ea"/>
                        <a:cs typeface="+mn-cs"/>
                      </a:endParaRPr>
                    </a:p>
                    <a:p>
                      <a:pPr lvl="0"/>
                      <a:r>
                        <a:rPr lang="fr-FR" sz="1100" kern="1200" dirty="0" smtClean="0">
                          <a:solidFill>
                            <a:schemeClr val="tx1"/>
                          </a:solidFill>
                          <a:effectLst/>
                          <a:latin typeface="+mn-lt"/>
                          <a:ea typeface="+mn-ea"/>
                          <a:cs typeface="+mn-cs"/>
                        </a:rPr>
                        <a:t>L'armoire ''arrêt d'urgence'' est installé sur la porte de l'armoire de commande. </a:t>
                      </a:r>
                      <a:r>
                        <a:rPr lang="en-US" sz="1100" kern="1200" dirty="0" smtClean="0">
                          <a:solidFill>
                            <a:schemeClr val="tx1"/>
                          </a:solidFill>
                          <a:effectLst/>
                          <a:latin typeface="+mn-lt"/>
                          <a:ea typeface="+mn-ea"/>
                          <a:cs typeface="+mn-cs"/>
                        </a:rPr>
                        <a:t>Un </a:t>
                      </a:r>
                      <a:r>
                        <a:rPr lang="en-US" sz="1100" kern="1200" dirty="0" err="1" smtClean="0">
                          <a:solidFill>
                            <a:schemeClr val="tx1"/>
                          </a:solidFill>
                          <a:effectLst/>
                          <a:latin typeface="+mn-lt"/>
                          <a:ea typeface="+mn-ea"/>
                          <a:cs typeface="+mn-cs"/>
                        </a:rPr>
                        <a:t>autre</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est</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placé</a:t>
                      </a:r>
                      <a:r>
                        <a:rPr lang="en-US" sz="1100" kern="1200" dirty="0" smtClean="0">
                          <a:solidFill>
                            <a:schemeClr val="tx1"/>
                          </a:solidFill>
                          <a:effectLst/>
                          <a:latin typeface="+mn-lt"/>
                          <a:ea typeface="+mn-ea"/>
                          <a:cs typeface="+mn-cs"/>
                        </a:rPr>
                        <a:t> sur la façade de </a:t>
                      </a:r>
                      <a:r>
                        <a:rPr lang="en-US" sz="1100" kern="1200" dirty="0" err="1" smtClean="0">
                          <a:solidFill>
                            <a:schemeClr val="tx1"/>
                          </a:solidFill>
                          <a:effectLst/>
                          <a:latin typeface="+mn-lt"/>
                          <a:ea typeface="+mn-ea"/>
                          <a:cs typeface="+mn-cs"/>
                        </a:rPr>
                        <a:t>l'ensemble</a:t>
                      </a:r>
                      <a:r>
                        <a:rPr lang="en-US" sz="1100" kern="1200" dirty="0" smtClean="0">
                          <a:solidFill>
                            <a:schemeClr val="tx1"/>
                          </a:solidFill>
                          <a:effectLst/>
                          <a:latin typeface="+mn-lt"/>
                          <a:ea typeface="+mn-ea"/>
                          <a:cs typeface="+mn-cs"/>
                        </a:rPr>
                        <a:t>.</a:t>
                      </a:r>
                      <a:endParaRPr lang="fr-FR" sz="1100" kern="1200" dirty="0" smtClean="0">
                        <a:solidFill>
                          <a:schemeClr val="tx1"/>
                        </a:solidFill>
                        <a:effectLst/>
                        <a:latin typeface="+mn-lt"/>
                        <a:ea typeface="+mn-ea"/>
                        <a:cs typeface="+mn-cs"/>
                      </a:endParaRPr>
                    </a:p>
                    <a:p>
                      <a:pPr lvl="0"/>
                      <a:r>
                        <a:rPr lang="fr-FR" sz="1100" kern="1200" dirty="0" smtClean="0">
                          <a:solidFill>
                            <a:schemeClr val="tx1"/>
                          </a:solidFill>
                          <a:effectLst/>
                          <a:latin typeface="+mn-lt"/>
                          <a:ea typeface="+mn-ea"/>
                          <a:cs typeface="+mn-cs"/>
                        </a:rPr>
                        <a:t>Une boucle de sécurité dans l'armoire permet de raccorder une sécurité extérieure.</a:t>
                      </a:r>
                    </a:p>
                    <a:p>
                      <a:pPr lvl="0"/>
                      <a:r>
                        <a:rPr lang="fr-FR" sz="1100" kern="1200" dirty="0" smtClean="0">
                          <a:solidFill>
                            <a:schemeClr val="tx1"/>
                          </a:solidFill>
                          <a:effectLst/>
                          <a:latin typeface="+mn-lt"/>
                          <a:ea typeface="+mn-ea"/>
                          <a:cs typeface="+mn-cs"/>
                        </a:rPr>
                        <a:t>Protection de la zone d'action du robot par des cloisons sur les côtés et l'arrière, et par  des  cellules  photoélectriques  sur l'avant. Les cloisons seront constituées d'un sous-bassement en tôle peinte et d'une partie haute en plexiglas. </a:t>
                      </a:r>
                      <a:r>
                        <a:rPr lang="en-US" sz="1100" kern="1200" dirty="0" err="1" smtClean="0">
                          <a:solidFill>
                            <a:schemeClr val="tx1"/>
                          </a:solidFill>
                          <a:effectLst/>
                          <a:latin typeface="+mn-lt"/>
                          <a:ea typeface="+mn-ea"/>
                          <a:cs typeface="+mn-cs"/>
                        </a:rPr>
                        <a:t>Chaque</a:t>
                      </a:r>
                      <a:r>
                        <a:rPr lang="en-US" sz="1100" kern="1200" dirty="0" smtClean="0">
                          <a:solidFill>
                            <a:schemeClr val="tx1"/>
                          </a:solidFill>
                          <a:effectLst/>
                          <a:latin typeface="+mn-lt"/>
                          <a:ea typeface="+mn-ea"/>
                          <a:cs typeface="+mn-cs"/>
                        </a:rPr>
                        <a:t> entrée de palette sera</a:t>
                      </a:r>
                      <a:endParaRPr lang="fr-FR" sz="1100" kern="1200" dirty="0" smtClean="0">
                        <a:solidFill>
                          <a:schemeClr val="tx1"/>
                        </a:solidFill>
                        <a:effectLst/>
                        <a:latin typeface="+mn-lt"/>
                        <a:ea typeface="+mn-ea"/>
                        <a:cs typeface="+mn-cs"/>
                      </a:endParaRPr>
                    </a:p>
                    <a:p>
                      <a:r>
                        <a:rPr lang="fr-FR" sz="1100" kern="1200" dirty="0" smtClean="0">
                          <a:solidFill>
                            <a:schemeClr val="tx1"/>
                          </a:solidFill>
                          <a:effectLst/>
                          <a:latin typeface="+mn-lt"/>
                          <a:ea typeface="+mn-ea"/>
                          <a:cs typeface="+mn-cs"/>
                        </a:rPr>
                        <a:t>protégée par deux barrages optiques placés à 0.7 M et 1.4 M du sol.</a:t>
                      </a:r>
                    </a:p>
                    <a:p>
                      <a:r>
                        <a:rPr lang="fr-FR" sz="1100" kern="1200" dirty="0" smtClean="0">
                          <a:solidFill>
                            <a:schemeClr val="tx1"/>
                          </a:solidFill>
                          <a:effectLst/>
                          <a:latin typeface="+mn-lt"/>
                          <a:ea typeface="+mn-ea"/>
                          <a:cs typeface="+mn-cs"/>
                        </a:rPr>
                        <a:t> </a:t>
                      </a:r>
                    </a:p>
                  </a:txBody>
                  <a:tcPr anchor="ctr">
                    <a:noFill/>
                  </a:tcPr>
                </a:tc>
                <a:tc hMerge="1">
                  <a:txBody>
                    <a:bodyPr/>
                    <a:lstStyle/>
                    <a:p>
                      <a:pPr marL="0" lvl="0" indent="0">
                        <a:buFont typeface="Arial" panose="020B0604020202020204" pitchFamily="34" charset="0"/>
                        <a:buNone/>
                      </a:pPr>
                      <a:endParaRPr lang="fr-FR" sz="1200" kern="1200" baseline="0" dirty="0" smtClean="0">
                        <a:solidFill>
                          <a:schemeClr val="tx1"/>
                        </a:solidFill>
                        <a:latin typeface="+mn-lt"/>
                        <a:ea typeface="+mn-ea"/>
                        <a:cs typeface="+mn-cs"/>
                      </a:endParaRPr>
                    </a:p>
                  </a:txBody>
                  <a:tcPr anchor="ctr"/>
                </a:tc>
                <a:tc hMerge="1">
                  <a:txBody>
                    <a:bodyPr/>
                    <a:lstStyle/>
                    <a:p>
                      <a:endParaRPr lang="fr-FR" sz="1200" b="1" dirty="0"/>
                    </a:p>
                  </a:txBody>
                  <a:tcPr anchor="ctr">
                    <a:solidFill>
                      <a:schemeClr val="bg1">
                        <a:lumMod val="75000"/>
                      </a:schemeClr>
                    </a:solidFill>
                  </a:tcPr>
                </a:tc>
                <a:tc hMerge="1">
                  <a:txBody>
                    <a:bodyPr/>
                    <a:lstStyle/>
                    <a:p>
                      <a:endParaRPr lang="fr-FR" sz="1200" b="1" dirty="0"/>
                    </a:p>
                  </a:txBody>
                  <a:tcPr anchor="ctr">
                    <a:solidFill>
                      <a:schemeClr val="bg1">
                        <a:lumMod val="75000"/>
                      </a:schemeClr>
                    </a:solidFill>
                  </a:tcPr>
                </a:tc>
              </a:tr>
            </a:tbl>
          </a:graphicData>
        </a:graphic>
      </p:graphicFrame>
      <p:sp>
        <p:nvSpPr>
          <p:cNvPr id="5" name="ZoneTexte 4"/>
          <p:cNvSpPr txBox="1"/>
          <p:nvPr/>
        </p:nvSpPr>
        <p:spPr>
          <a:xfrm>
            <a:off x="41607" y="204180"/>
            <a:ext cx="2265364" cy="1169551"/>
          </a:xfrm>
          <a:prstGeom prst="rect">
            <a:avLst/>
          </a:prstGeom>
          <a:noFill/>
        </p:spPr>
        <p:txBody>
          <a:bodyPr wrap="none" rtlCol="0">
            <a:spAutoFit/>
          </a:bodyPr>
          <a:lstStyle/>
          <a:p>
            <a:r>
              <a:rPr lang="fr-FR" sz="1000" b="1" dirty="0" smtClean="0"/>
              <a:t>JCP TECHNLOGIE</a:t>
            </a:r>
          </a:p>
          <a:p>
            <a:r>
              <a:rPr lang="fr-FR" sz="1000" dirty="0" smtClean="0"/>
              <a:t>215 chemin du moulin de Noirefontaine</a:t>
            </a:r>
          </a:p>
          <a:p>
            <a:r>
              <a:rPr lang="fr-FR" sz="1000" dirty="0" smtClean="0"/>
              <a:t>ZA se Saint Amouze</a:t>
            </a:r>
          </a:p>
          <a:p>
            <a:r>
              <a:rPr lang="fr-FR" sz="1000" dirty="0" smtClean="0"/>
              <a:t>01250 MONTAGNAT</a:t>
            </a:r>
          </a:p>
          <a:p>
            <a:r>
              <a:rPr lang="fr-FR" sz="1000" dirty="0" smtClean="0"/>
              <a:t>Tel : 04 74 45 08 72  -  06 80 75 64 35</a:t>
            </a:r>
          </a:p>
          <a:p>
            <a:r>
              <a:rPr lang="fr-FR" sz="1000" dirty="0" smtClean="0"/>
              <a:t>Email : </a:t>
            </a:r>
            <a:r>
              <a:rPr lang="fr-FR" sz="1000" dirty="0" smtClean="0">
                <a:hlinkClick r:id="rId2"/>
              </a:rPr>
              <a:t>jcptechnologie@orange.fr</a:t>
            </a:r>
            <a:endParaRPr lang="fr-FR" sz="1000" dirty="0" smtClean="0"/>
          </a:p>
          <a:p>
            <a:r>
              <a:rPr lang="fr-FR" sz="1000" dirty="0" smtClean="0"/>
              <a:t>Site : jcp-technologie.fr</a:t>
            </a:r>
            <a:endParaRPr lang="fr-FR" sz="10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141" y="-11264"/>
            <a:ext cx="1393576" cy="1384995"/>
          </a:xfrm>
          <a:prstGeom prst="rect">
            <a:avLst/>
          </a:prstGeom>
        </p:spPr>
      </p:pic>
      <p:sp>
        <p:nvSpPr>
          <p:cNvPr id="8" name="ZoneTexte 7"/>
          <p:cNvSpPr txBox="1"/>
          <p:nvPr/>
        </p:nvSpPr>
        <p:spPr>
          <a:xfrm>
            <a:off x="3553717" y="396540"/>
            <a:ext cx="2278188" cy="784830"/>
          </a:xfrm>
          <a:prstGeom prst="rect">
            <a:avLst/>
          </a:prstGeom>
          <a:noFill/>
        </p:spPr>
        <p:txBody>
          <a:bodyPr wrap="none" rtlCol="0">
            <a:spAutoFit/>
          </a:bodyPr>
          <a:lstStyle/>
          <a:p>
            <a:r>
              <a:rPr lang="fr-FR" sz="900" b="1" dirty="0" smtClean="0"/>
              <a:t>TECHNOLOGIE DU CONDITIONNEMENT </a:t>
            </a:r>
          </a:p>
          <a:p>
            <a:r>
              <a:rPr lang="fr-FR" sz="900" b="1" dirty="0" smtClean="0"/>
              <a:t>ETUDE</a:t>
            </a:r>
          </a:p>
          <a:p>
            <a:r>
              <a:rPr lang="fr-FR" sz="900" b="1" dirty="0" smtClean="0"/>
              <a:t>VENTE </a:t>
            </a:r>
          </a:p>
          <a:p>
            <a:r>
              <a:rPr lang="fr-FR" sz="900" b="1" dirty="0" smtClean="0"/>
              <a:t>REALISATION MATERIEL D’EMBOUTEILLAGE</a:t>
            </a:r>
          </a:p>
          <a:p>
            <a:r>
              <a:rPr lang="fr-FR" sz="900" b="1" dirty="0" smtClean="0"/>
              <a:t>TRANSFERT INDUSTRIEL</a:t>
            </a:r>
            <a:endParaRPr lang="fr-FR" sz="900" b="1" dirty="0"/>
          </a:p>
        </p:txBody>
      </p:sp>
    </p:spTree>
    <p:extLst>
      <p:ext uri="{BB962C8B-B14F-4D97-AF65-F5344CB8AC3E}">
        <p14:creationId xmlns:p14="http://schemas.microsoft.com/office/powerpoint/2010/main" val="301380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2"/>
          <p:cNvGraphicFramePr>
            <a:graphicFrameLocks noGrp="1"/>
          </p:cNvGraphicFramePr>
          <p:nvPr>
            <p:extLst>
              <p:ext uri="{D42A27DB-BD31-4B8C-83A1-F6EECF244321}">
                <p14:modId xmlns:p14="http://schemas.microsoft.com/office/powerpoint/2010/main" val="662042761"/>
              </p:ext>
            </p:extLst>
          </p:nvPr>
        </p:nvGraphicFramePr>
        <p:xfrm>
          <a:off x="89011" y="188640"/>
          <a:ext cx="9054989" cy="6294120"/>
        </p:xfrm>
        <a:graphic>
          <a:graphicData uri="http://schemas.openxmlformats.org/drawingml/2006/table">
            <a:tbl>
              <a:tblPr firstRow="1" bandRow="1">
                <a:tableStyleId>{5940675A-B579-460E-94D1-54222C63F5DA}</a:tableStyleId>
              </a:tblPr>
              <a:tblGrid>
                <a:gridCol w="1242629"/>
                <a:gridCol w="7812360"/>
              </a:tblGrid>
              <a:tr h="288000">
                <a:tc>
                  <a:txBody>
                    <a:bodyPr/>
                    <a:lstStyle/>
                    <a:p>
                      <a:pPr algn="ctr"/>
                      <a:r>
                        <a:rPr lang="fr-FR" sz="1200" b="1" dirty="0" smtClean="0"/>
                        <a:t>DESCRIPTION</a:t>
                      </a:r>
                      <a:endParaRPr lang="fr-FR" sz="1200" b="1" dirty="0"/>
                    </a:p>
                  </a:txBody>
                  <a:tcPr anchor="ctr">
                    <a:solidFill>
                      <a:schemeClr val="bg1">
                        <a:lumMod val="75000"/>
                      </a:schemeClr>
                    </a:solidFill>
                  </a:tcPr>
                </a:tc>
                <a:tc>
                  <a:txBody>
                    <a:bodyPr/>
                    <a:lstStyle/>
                    <a:p>
                      <a:r>
                        <a:rPr lang="fr-FR" sz="1400" kern="1200" dirty="0" smtClean="0">
                          <a:solidFill>
                            <a:schemeClr val="tx1"/>
                          </a:solidFill>
                          <a:effectLst/>
                          <a:latin typeface="+mn-lt"/>
                          <a:ea typeface="+mn-ea"/>
                          <a:cs typeface="+mn-cs"/>
                        </a:rPr>
                        <a:t>ROBOT CARTÉSIEN DE PALETTISATION SEMI-AUTO  SAVOYE type P822</a:t>
                      </a:r>
                      <a:endParaRPr lang="fr-FR" sz="1400" b="1" dirty="0"/>
                    </a:p>
                  </a:txBody>
                  <a:tcPr anchor="ctr"/>
                </a:tc>
              </a:tr>
              <a:tr h="370840">
                <a:tc gridSpan="2">
                  <a:txBody>
                    <a:bodyPr/>
                    <a:lstStyle/>
                    <a:p>
                      <a:r>
                        <a:rPr lang="en-US" sz="1100" kern="1200" dirty="0" smtClean="0">
                          <a:solidFill>
                            <a:schemeClr val="tx1"/>
                          </a:solidFill>
                          <a:effectLst/>
                          <a:latin typeface="+mn-lt"/>
                          <a:ea typeface="+mn-ea"/>
                          <a:cs typeface="+mn-cs"/>
                        </a:rPr>
                        <a:t>PROGRAMMATION :</a:t>
                      </a:r>
                      <a:endParaRPr lang="fr-FR" sz="1100" kern="1200" dirty="0" smtClean="0">
                        <a:solidFill>
                          <a:schemeClr val="tx1"/>
                        </a:solidFill>
                        <a:effectLst/>
                        <a:latin typeface="+mn-lt"/>
                        <a:ea typeface="+mn-ea"/>
                        <a:cs typeface="+mn-cs"/>
                      </a:endParaRPr>
                    </a:p>
                    <a:p>
                      <a:pPr lvl="0"/>
                      <a:r>
                        <a:rPr lang="fr-FR" sz="1100" kern="1200" dirty="0" smtClean="0">
                          <a:solidFill>
                            <a:schemeClr val="tx1"/>
                          </a:solidFill>
                          <a:effectLst/>
                          <a:latin typeface="+mn-lt"/>
                          <a:ea typeface="+mn-ea"/>
                          <a:cs typeface="+mn-cs"/>
                        </a:rPr>
                        <a:t>Chaque palettiseur sera muni d'un commutateur de programmes à 10 positions. Les programmes relatifs à chaque position sont élaborés sur le robot même par une méthode d'apprentissage (déplacement physique du robot)</a:t>
                      </a:r>
                    </a:p>
                    <a:p>
                      <a:pPr lvl="0"/>
                      <a:r>
                        <a:rPr lang="fr-FR" sz="1100" kern="1200" dirty="0" smtClean="0">
                          <a:solidFill>
                            <a:schemeClr val="tx1"/>
                          </a:solidFill>
                          <a:effectLst/>
                          <a:latin typeface="+mn-lt"/>
                          <a:ea typeface="+mn-ea"/>
                          <a:cs typeface="+mn-cs"/>
                        </a:rPr>
                        <a:t>Le programme de base de la palettisation est fourni en standard.</a:t>
                      </a:r>
                    </a:p>
                    <a:p>
                      <a:pPr lvl="0"/>
                      <a:r>
                        <a:rPr lang="en-US" sz="1100" kern="1200" dirty="0" smtClean="0">
                          <a:solidFill>
                            <a:schemeClr val="tx1"/>
                          </a:solidFill>
                          <a:effectLst/>
                          <a:latin typeface="+mn-lt"/>
                          <a:ea typeface="+mn-ea"/>
                          <a:cs typeface="+mn-cs"/>
                        </a:rPr>
                        <a:t>Un poste de </a:t>
                      </a:r>
                      <a:r>
                        <a:rPr lang="en-US" sz="1100" kern="1200" dirty="0" err="1" smtClean="0">
                          <a:solidFill>
                            <a:schemeClr val="tx1"/>
                          </a:solidFill>
                          <a:effectLst/>
                          <a:latin typeface="+mn-lt"/>
                          <a:ea typeface="+mn-ea"/>
                          <a:cs typeface="+mn-cs"/>
                        </a:rPr>
                        <a:t>palettisation</a:t>
                      </a:r>
                      <a:endParaRPr lang="fr-FR"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Un poste </a:t>
                      </a:r>
                      <a:r>
                        <a:rPr lang="en-US" sz="1100" kern="1200" dirty="0" err="1" smtClean="0">
                          <a:solidFill>
                            <a:schemeClr val="tx1"/>
                          </a:solidFill>
                          <a:effectLst/>
                          <a:latin typeface="+mn-lt"/>
                          <a:ea typeface="+mn-ea"/>
                          <a:cs typeface="+mn-cs"/>
                        </a:rPr>
                        <a:t>d'intercalaires</a:t>
                      </a:r>
                      <a:endParaRPr lang="fr-FR" sz="1100" kern="1200" dirty="0" smtClean="0">
                        <a:solidFill>
                          <a:schemeClr val="tx1"/>
                        </a:solidFill>
                        <a:effectLst/>
                        <a:latin typeface="+mn-lt"/>
                        <a:ea typeface="+mn-ea"/>
                        <a:cs typeface="+mn-cs"/>
                      </a:endParaRPr>
                    </a:p>
                    <a:p>
                      <a:pPr lvl="0"/>
                      <a:r>
                        <a:rPr lang="fr-FR" sz="1100" kern="1200" dirty="0" smtClean="0">
                          <a:solidFill>
                            <a:schemeClr val="tx1"/>
                          </a:solidFill>
                          <a:effectLst/>
                          <a:latin typeface="+mn-lt"/>
                          <a:ea typeface="+mn-ea"/>
                          <a:cs typeface="+mn-cs"/>
                        </a:rPr>
                        <a:t>La tête de prise avec orientation à 90° du sac.</a:t>
                      </a:r>
                    </a:p>
                    <a:p>
                      <a:pPr lvl="0"/>
                      <a:r>
                        <a:rPr lang="fr-FR" sz="1100" kern="1200" dirty="0" smtClean="0">
                          <a:solidFill>
                            <a:schemeClr val="tx1"/>
                          </a:solidFill>
                          <a:effectLst/>
                          <a:latin typeface="+mn-lt"/>
                          <a:ea typeface="+mn-ea"/>
                          <a:cs typeface="+mn-cs"/>
                        </a:rPr>
                        <a:t>Pour des modifications éventuelles du programme de base, les</a:t>
                      </a:r>
                    </a:p>
                    <a:p>
                      <a:r>
                        <a:rPr lang="fr-FR" sz="1100" kern="1200" dirty="0" smtClean="0">
                          <a:solidFill>
                            <a:schemeClr val="tx1"/>
                          </a:solidFill>
                          <a:effectLst/>
                          <a:latin typeface="+mn-lt"/>
                          <a:ea typeface="+mn-ea"/>
                          <a:cs typeface="+mn-cs"/>
                        </a:rPr>
                        <a:t>robots sont programmables en grafcet. Chacune des positions souhaitée peut être définie par cotation absolue ou par apprentissage</a:t>
                      </a:r>
                    </a:p>
                    <a:p>
                      <a:r>
                        <a:rPr lang="fr-FR" sz="1100" kern="1200" dirty="0" smtClean="0">
                          <a:solidFill>
                            <a:schemeClr val="tx1"/>
                          </a:solidFill>
                          <a:effectLst/>
                          <a:latin typeface="+mn-lt"/>
                          <a:ea typeface="+mn-ea"/>
                          <a:cs typeface="+mn-cs"/>
                        </a:rPr>
                        <a:t>(possibilité de 380 pas de programme).</a:t>
                      </a:r>
                    </a:p>
                    <a:p>
                      <a:pPr lvl="0"/>
                      <a:r>
                        <a:rPr lang="fr-FR" sz="1100" kern="1200" dirty="0" smtClean="0">
                          <a:solidFill>
                            <a:schemeClr val="tx1"/>
                          </a:solidFill>
                          <a:effectLst/>
                          <a:latin typeface="+mn-lt"/>
                          <a:ea typeface="+mn-ea"/>
                          <a:cs typeface="+mn-cs"/>
                        </a:rPr>
                        <a:t>Les séquences de programmation sont organisées à partir de 3 étapes logiques :</a:t>
                      </a:r>
                    </a:p>
                    <a:p>
                      <a:r>
                        <a:rPr lang="fr-FR" sz="1100" kern="1200" dirty="0" smtClean="0">
                          <a:solidFill>
                            <a:schemeClr val="tx1"/>
                          </a:solidFill>
                          <a:effectLst/>
                          <a:latin typeface="+mn-lt"/>
                          <a:ea typeface="+mn-ea"/>
                          <a:cs typeface="+mn-cs"/>
                        </a:rPr>
                        <a:t>1- Les informations de sorties : ordres de position et commandes vers l'extérieur.</a:t>
                      </a:r>
                    </a:p>
                    <a:p>
                      <a:r>
                        <a:rPr lang="fr-FR" sz="1100" kern="1200" dirty="0" smtClean="0">
                          <a:solidFill>
                            <a:schemeClr val="tx1"/>
                          </a:solidFill>
                          <a:effectLst/>
                          <a:latin typeface="+mn-lt"/>
                          <a:ea typeface="+mn-ea"/>
                          <a:cs typeface="+mn-cs"/>
                        </a:rPr>
                        <a:t>2 - Les ordres de comptage, de temporisation et de message. </a:t>
                      </a:r>
                    </a:p>
                    <a:p>
                      <a:r>
                        <a:rPr lang="fr-FR" sz="1100" kern="1200" dirty="0" smtClean="0">
                          <a:solidFill>
                            <a:schemeClr val="tx1"/>
                          </a:solidFill>
                          <a:effectLst/>
                          <a:latin typeface="+mn-lt"/>
                          <a:ea typeface="+mn-ea"/>
                          <a:cs typeface="+mn-cs"/>
                        </a:rPr>
                        <a:t>3 - Les conditions de passage aux séquences suivantes.</a:t>
                      </a:r>
                    </a:p>
                    <a:p>
                      <a:pPr marL="171450" indent="-171450">
                        <a:buFont typeface="Wingdings" panose="05000000000000000000" pitchFamily="2" charset="2"/>
                        <a:buChar char="Ø"/>
                      </a:pPr>
                      <a:r>
                        <a:rPr lang="fr-FR" sz="1100" kern="1200" dirty="0" smtClean="0">
                          <a:solidFill>
                            <a:schemeClr val="tx1"/>
                          </a:solidFill>
                          <a:effectLst/>
                          <a:latin typeface="+mn-lt"/>
                          <a:ea typeface="+mn-ea"/>
                          <a:cs typeface="+mn-cs"/>
                        </a:rPr>
                        <a:t>L'intervention sur le programme peut se faire grâce à un terminal au standard.</a:t>
                      </a:r>
                    </a:p>
                    <a:p>
                      <a:pPr marL="0" indent="0">
                        <a:buFontTx/>
                        <a:buNone/>
                      </a:pPr>
                      <a:endParaRPr lang="fr-FR" sz="1100" kern="1200" dirty="0" smtClean="0">
                        <a:solidFill>
                          <a:schemeClr val="tx1"/>
                        </a:solidFill>
                        <a:effectLst/>
                        <a:latin typeface="+mn-lt"/>
                        <a:ea typeface="+mn-ea"/>
                        <a:cs typeface="+mn-cs"/>
                      </a:endParaRPr>
                    </a:p>
                    <a:p>
                      <a:r>
                        <a:rPr lang="fr-FR" sz="1100" kern="1200" dirty="0" smtClean="0">
                          <a:solidFill>
                            <a:schemeClr val="tx1"/>
                          </a:solidFill>
                          <a:effectLst/>
                          <a:latin typeface="+mn-lt"/>
                          <a:ea typeface="+mn-ea"/>
                          <a:cs typeface="+mn-cs"/>
                        </a:rPr>
                        <a:t>CARACTÉRISTIQUES TECHNIQUES :</a:t>
                      </a:r>
                    </a:p>
                    <a:p>
                      <a:r>
                        <a:rPr lang="fr-FR" sz="1100" kern="1200" dirty="0" smtClean="0">
                          <a:solidFill>
                            <a:schemeClr val="tx1"/>
                          </a:solidFill>
                          <a:effectLst/>
                          <a:latin typeface="+mn-lt"/>
                          <a:ea typeface="+mn-ea"/>
                          <a:cs typeface="+mn-cs"/>
                        </a:rPr>
                        <a:t>Dimensions des sacs : Maxi L = 600 MM - l = 400 MM h = 170 MM - Poids des sacs : 25 - 35 kg Maxi</a:t>
                      </a:r>
                      <a:endParaRPr lang="fr-FR" sz="1100" b="1" dirty="0" smtClean="0"/>
                    </a:p>
                    <a:p>
                      <a:r>
                        <a:rPr lang="fr-FR" sz="1100" kern="1200" dirty="0" smtClean="0">
                          <a:solidFill>
                            <a:schemeClr val="tx1"/>
                          </a:solidFill>
                          <a:effectLst/>
                          <a:latin typeface="+mn-lt"/>
                          <a:ea typeface="+mn-ea"/>
                          <a:cs typeface="+mn-cs"/>
                        </a:rPr>
                        <a:t>Cadence des cycles : 320 s/heure effectif - 450 s/h Maxi Dimensions des palettes : L = 1200 MM - l = 800 MM et 1000 MM</a:t>
                      </a:r>
                    </a:p>
                    <a:p>
                      <a:r>
                        <a:rPr lang="fr-FR" sz="1100" kern="1200" dirty="0" smtClean="0">
                          <a:solidFill>
                            <a:schemeClr val="tx1"/>
                          </a:solidFill>
                          <a:effectLst/>
                          <a:latin typeface="+mn-lt"/>
                          <a:ea typeface="+mn-ea"/>
                          <a:cs typeface="+mn-cs"/>
                        </a:rPr>
                        <a:t>Hauteur des palettes : h = 1800 MM Maxi Dimensions du convoyeur de sacs : L = 2800 MM l = 600 MM - h = 400 MM du sol</a:t>
                      </a:r>
                    </a:p>
                    <a:p>
                      <a:r>
                        <a:rPr lang="fr-FR" sz="1100" kern="1200" dirty="0" smtClean="0">
                          <a:solidFill>
                            <a:schemeClr val="tx1"/>
                          </a:solidFill>
                          <a:effectLst/>
                          <a:latin typeface="+mn-lt"/>
                          <a:ea typeface="+mn-ea"/>
                          <a:cs typeface="+mn-cs"/>
                        </a:rPr>
                        <a:t>Hauteur minimum du convoyeur de sacs : 400 MM du sol</a:t>
                      </a:r>
                    </a:p>
                    <a:p>
                      <a:r>
                        <a:rPr lang="fr-FR" sz="1100" kern="1200" dirty="0" smtClean="0">
                          <a:solidFill>
                            <a:schemeClr val="tx1"/>
                          </a:solidFill>
                          <a:effectLst/>
                          <a:latin typeface="+mn-lt"/>
                          <a:ea typeface="+mn-ea"/>
                          <a:cs typeface="+mn-cs"/>
                        </a:rPr>
                        <a:t>Courses du robot : X = 2800 MM - Y = 1000 MM Z = 1240 MM</a:t>
                      </a:r>
                    </a:p>
                    <a:p>
                      <a:r>
                        <a:rPr lang="fr-FR" sz="1100" kern="1200" dirty="0" smtClean="0">
                          <a:solidFill>
                            <a:schemeClr val="tx1"/>
                          </a:solidFill>
                          <a:effectLst/>
                          <a:latin typeface="+mn-lt"/>
                          <a:ea typeface="+mn-ea"/>
                          <a:cs typeface="+mn-cs"/>
                        </a:rPr>
                        <a:t>Préhension : spéciale pour les sacs et intercalaires par ventouses Dimensions hors tout : L = 4200 MM</a:t>
                      </a:r>
                    </a:p>
                    <a:p>
                      <a:r>
                        <a:rPr lang="fr-FR" sz="1100" kern="1200" dirty="0" smtClean="0">
                          <a:solidFill>
                            <a:schemeClr val="tx1"/>
                          </a:solidFill>
                          <a:effectLst/>
                          <a:latin typeface="+mn-lt"/>
                          <a:ea typeface="+mn-ea"/>
                          <a:cs typeface="+mn-cs"/>
                        </a:rPr>
                        <a:t>l = 2200 MM h = 3600 MM</a:t>
                      </a:r>
                    </a:p>
                    <a:p>
                      <a:r>
                        <a:rPr lang="fr-FR" sz="1100" kern="1200" dirty="0" smtClean="0">
                          <a:solidFill>
                            <a:schemeClr val="tx1"/>
                          </a:solidFill>
                          <a:effectLst/>
                          <a:latin typeface="+mn-lt"/>
                          <a:ea typeface="+mn-ea"/>
                          <a:cs typeface="+mn-cs"/>
                        </a:rPr>
                        <a:t>Alimentation électrique : 380 V triphasé + neutre Puissance installée : 4 KW</a:t>
                      </a:r>
                    </a:p>
                    <a:p>
                      <a:r>
                        <a:rPr lang="fr-FR" sz="1100" kern="1200" dirty="0" smtClean="0">
                          <a:solidFill>
                            <a:schemeClr val="tx1"/>
                          </a:solidFill>
                          <a:effectLst/>
                          <a:latin typeface="+mn-lt"/>
                          <a:ea typeface="+mn-ea"/>
                          <a:cs typeface="+mn-cs"/>
                        </a:rPr>
                        <a:t>Alimentation pneumatique : 6 Bars, 2.5 m3/h ( en état de prise du sac)</a:t>
                      </a:r>
                    </a:p>
                    <a:p>
                      <a:r>
                        <a:rPr lang="fr-FR" sz="1800" kern="1200" dirty="0" smtClean="0">
                          <a:solidFill>
                            <a:schemeClr val="tx1"/>
                          </a:solidFill>
                          <a:effectLst/>
                          <a:latin typeface="+mn-lt"/>
                          <a:ea typeface="+mn-ea"/>
                          <a:cs typeface="+mn-cs"/>
                        </a:rPr>
                        <a:t> </a:t>
                      </a:r>
                    </a:p>
                    <a:p>
                      <a:r>
                        <a:rPr lang="fr-FR" sz="1800" kern="1200" dirty="0" smtClean="0">
                          <a:solidFill>
                            <a:schemeClr val="tx1"/>
                          </a:solidFill>
                          <a:effectLst/>
                          <a:latin typeface="+mn-lt"/>
                          <a:ea typeface="+mn-ea"/>
                          <a:cs typeface="+mn-cs"/>
                        </a:rPr>
                        <a:t>Palettiseur en ordre de fonctionnement sur un format de sac de 25 kg. </a:t>
                      </a:r>
                    </a:p>
                    <a:p>
                      <a:r>
                        <a:rPr lang="fr-FR" sz="1800" kern="1200" dirty="0" smtClean="0">
                          <a:solidFill>
                            <a:schemeClr val="tx1"/>
                          </a:solidFill>
                          <a:effectLst/>
                          <a:latin typeface="+mn-lt"/>
                          <a:ea typeface="+mn-ea"/>
                          <a:cs typeface="+mn-cs"/>
                        </a:rPr>
                        <a:t>Prix</a:t>
                      </a:r>
                      <a:r>
                        <a:rPr lang="fr-FR" sz="1800" kern="1200" baseline="0" dirty="0" smtClean="0">
                          <a:solidFill>
                            <a:schemeClr val="tx1"/>
                          </a:solidFill>
                          <a:effectLst/>
                          <a:latin typeface="+mn-lt"/>
                          <a:ea typeface="+mn-ea"/>
                          <a:cs typeface="+mn-cs"/>
                        </a:rPr>
                        <a:t> sous réserve de réception d’échantillons de sac,</a:t>
                      </a:r>
                    </a:p>
                    <a:p>
                      <a:endParaRPr lang="fr-FR" sz="1800" kern="1200" dirty="0" smtClean="0">
                        <a:solidFill>
                          <a:schemeClr val="tx1"/>
                        </a:solidFill>
                        <a:effectLst/>
                        <a:latin typeface="+mn-lt"/>
                        <a:ea typeface="+mn-ea"/>
                        <a:cs typeface="+mn-cs"/>
                      </a:endParaRPr>
                    </a:p>
                    <a:p>
                      <a:r>
                        <a:rPr lang="fr-FR" sz="1800" kern="1200" dirty="0" smtClean="0">
                          <a:solidFill>
                            <a:schemeClr val="tx1"/>
                          </a:solidFill>
                          <a:effectLst/>
                          <a:latin typeface="+mn-lt"/>
                          <a:ea typeface="+mn-ea"/>
                          <a:cs typeface="+mn-cs"/>
                        </a:rPr>
                        <a:t>Matériel refait à neuf.</a:t>
                      </a:r>
                      <a:r>
                        <a:rPr lang="fr-FR" sz="1100" kern="1200" dirty="0" smtClean="0">
                          <a:solidFill>
                            <a:schemeClr val="tx1"/>
                          </a:solidFill>
                          <a:effectLst/>
                          <a:latin typeface="+mn-lt"/>
                          <a:ea typeface="+mn-ea"/>
                          <a:cs typeface="+mn-cs"/>
                        </a:rPr>
                        <a:t> </a:t>
                      </a:r>
                    </a:p>
                    <a:p>
                      <a:r>
                        <a:rPr lang="fr-FR" sz="1100" kern="1200" dirty="0" smtClean="0">
                          <a:solidFill>
                            <a:schemeClr val="tx1"/>
                          </a:solidFill>
                          <a:effectLst/>
                          <a:latin typeface="+mn-lt"/>
                          <a:ea typeface="+mn-ea"/>
                          <a:cs typeface="+mn-cs"/>
                        </a:rPr>
                        <a:t>Garantie 1 an</a:t>
                      </a:r>
                    </a:p>
                  </a:txBody>
                  <a:tcPr anchor="ctr">
                    <a:noFill/>
                  </a:tcPr>
                </a:tc>
                <a:tc hMerge="1">
                  <a:txBody>
                    <a:bodyPr/>
                    <a:lstStyle/>
                    <a:p>
                      <a:pPr marL="0" lvl="0" indent="0">
                        <a:buFont typeface="Arial" panose="020B0604020202020204" pitchFamily="34" charset="0"/>
                        <a:buNone/>
                      </a:pPr>
                      <a:endParaRPr lang="fr-FR" sz="1200" kern="1200" baseline="0" dirty="0" smtClean="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322005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2"/>
          <p:cNvGraphicFramePr>
            <a:graphicFrameLocks noGrp="1"/>
          </p:cNvGraphicFramePr>
          <p:nvPr>
            <p:extLst>
              <p:ext uri="{D42A27DB-BD31-4B8C-83A1-F6EECF244321}">
                <p14:modId xmlns:p14="http://schemas.microsoft.com/office/powerpoint/2010/main" val="3027668613"/>
              </p:ext>
            </p:extLst>
          </p:nvPr>
        </p:nvGraphicFramePr>
        <p:xfrm>
          <a:off x="89011" y="188640"/>
          <a:ext cx="9054989" cy="675640"/>
        </p:xfrm>
        <a:graphic>
          <a:graphicData uri="http://schemas.openxmlformats.org/drawingml/2006/table">
            <a:tbl>
              <a:tblPr firstRow="1" bandRow="1">
                <a:tableStyleId>{5940675A-B579-460E-94D1-54222C63F5DA}</a:tableStyleId>
              </a:tblPr>
              <a:tblGrid>
                <a:gridCol w="1530661"/>
                <a:gridCol w="7524328"/>
              </a:tblGrid>
              <a:tr h="288000">
                <a:tc>
                  <a:txBody>
                    <a:bodyPr/>
                    <a:lstStyle/>
                    <a:p>
                      <a:pPr algn="ctr"/>
                      <a:r>
                        <a:rPr lang="fr-FR" sz="1200" b="1" dirty="0" smtClean="0"/>
                        <a:t>DESCRIPTION</a:t>
                      </a:r>
                      <a:endParaRPr lang="fr-FR" sz="1200" b="1" dirty="0"/>
                    </a:p>
                  </a:txBody>
                  <a:tcPr anchor="ctr">
                    <a:solidFill>
                      <a:schemeClr val="bg1">
                        <a:lumMod val="75000"/>
                      </a:schemeClr>
                    </a:solidFill>
                  </a:tcPr>
                </a:tc>
                <a:tc>
                  <a:txBody>
                    <a:bodyPr/>
                    <a:lstStyle/>
                    <a:p>
                      <a:r>
                        <a:rPr lang="fr-FR" sz="1400" kern="1200" dirty="0" smtClean="0">
                          <a:solidFill>
                            <a:schemeClr val="tx1"/>
                          </a:solidFill>
                          <a:effectLst/>
                          <a:latin typeface="+mn-lt"/>
                          <a:ea typeface="+mn-ea"/>
                          <a:cs typeface="+mn-cs"/>
                        </a:rPr>
                        <a:t>ROBOT CARTÉSIEN DE PALETTISATION SEMI-AUTO  SAVOYE type P822</a:t>
                      </a:r>
                      <a:endParaRPr lang="fr-FR" sz="1400" b="1" dirty="0"/>
                    </a:p>
                  </a:txBody>
                  <a:tcPr anchor="ctr"/>
                </a:tc>
              </a:tr>
              <a:tr h="370840">
                <a:tc gridSpan="2">
                  <a:txBody>
                    <a:bodyPr/>
                    <a:lstStyle/>
                    <a:p>
                      <a:endParaRPr lang="fr-FR" sz="1100" kern="1200" dirty="0" smtClean="0">
                        <a:solidFill>
                          <a:schemeClr val="tx1"/>
                        </a:solidFill>
                        <a:effectLst/>
                        <a:latin typeface="+mn-lt"/>
                        <a:ea typeface="+mn-ea"/>
                        <a:cs typeface="+mn-cs"/>
                      </a:endParaRPr>
                    </a:p>
                  </a:txBody>
                  <a:tcPr anchor="ctr">
                    <a:noFill/>
                  </a:tcPr>
                </a:tc>
                <a:tc hMerge="1">
                  <a:txBody>
                    <a:bodyPr/>
                    <a:lstStyle/>
                    <a:p>
                      <a:pPr marL="0" lvl="0" indent="0">
                        <a:buFont typeface="Arial" panose="020B0604020202020204" pitchFamily="34" charset="0"/>
                        <a:buNone/>
                      </a:pPr>
                      <a:endParaRPr lang="fr-FR" sz="1200" kern="1200" baseline="0" dirty="0" smtClean="0">
                        <a:solidFill>
                          <a:schemeClr val="tx1"/>
                        </a:solidFill>
                        <a:latin typeface="+mn-lt"/>
                        <a:ea typeface="+mn-ea"/>
                        <a:cs typeface="+mn-cs"/>
                      </a:endParaRPr>
                    </a:p>
                  </a:txBody>
                  <a:tcPr anchor="ctr"/>
                </a:tc>
              </a:tr>
            </a:tbl>
          </a:graphicData>
        </a:graphic>
      </p:graphicFrame>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90702" y="1447828"/>
            <a:ext cx="6303416" cy="4456607"/>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92325" y="1651407"/>
            <a:ext cx="6091257" cy="4306607"/>
          </a:xfrm>
          <a:prstGeom prst="rect">
            <a:avLst/>
          </a:prstGeom>
        </p:spPr>
      </p:pic>
    </p:spTree>
    <p:extLst>
      <p:ext uri="{BB962C8B-B14F-4D97-AF65-F5344CB8AC3E}">
        <p14:creationId xmlns:p14="http://schemas.microsoft.com/office/powerpoint/2010/main" val="38572349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666</Words>
  <Application>Microsoft Office PowerPoint</Application>
  <PresentationFormat>Affichage à l'écran (4:3)</PresentationFormat>
  <Paragraphs>75</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JCP TECHNOLOGIE</dc:creator>
  <cp:lastModifiedBy>JCP TECHNOLOGIE</cp:lastModifiedBy>
  <cp:revision>42</cp:revision>
  <cp:lastPrinted>2021-04-02T10:49:50Z</cp:lastPrinted>
  <dcterms:created xsi:type="dcterms:W3CDTF">2021-02-25T10:41:05Z</dcterms:created>
  <dcterms:modified xsi:type="dcterms:W3CDTF">2022-06-14T09:47:31Z</dcterms:modified>
</cp:coreProperties>
</file>